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70" r:id="rId2"/>
    <p:sldId id="273" r:id="rId3"/>
    <p:sldId id="277" r:id="rId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A8B24E3-599B-42BF-8EAB-2DB3AC47A944}">
          <p14:sldIdLst>
            <p14:sldId id="270"/>
            <p14:sldId id="273"/>
            <p14:sldId id="2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0F8B35-69AF-6E4D-7578-773B5DB407DD}" v="10" dt="2025-11-14T20:07:07.900"/>
    <p1510:client id="{3916F543-DB1F-4514-9853-5A5226840E7E}" v="2" dt="2025-11-14T20:13:40.455"/>
    <p1510:client id="{6B6B9E85-E2BA-422A-9254-2D56995EE898}" v="4" dt="2025-11-14T19:42:05.685"/>
    <p1510:client id="{6C4D13E3-6028-D18A-4BC8-7D7AA371ADFC}" v="5" dt="2025-11-14T20:12:26.2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92" autoAdjust="0"/>
    <p:restoredTop sz="93418" autoAdjust="0"/>
  </p:normalViewPr>
  <p:slideViewPr>
    <p:cSldViewPr snapToGrid="0">
      <p:cViewPr varScale="1">
        <p:scale>
          <a:sx n="103" d="100"/>
          <a:sy n="103" d="100"/>
        </p:scale>
        <p:origin x="19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607893D-E94D-4255-B4D2-4704D657F214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1DF245E-CC58-4742-A0DB-641B3466D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46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F245E-CC58-4742-A0DB-641B3466DF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825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F245E-CC58-4742-A0DB-641B3466DF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158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Massachusetts Trial Court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9C57FA-147A-415D-A202-CFC5E80E94F1}"/>
              </a:ext>
            </a:extLst>
          </p:cNvPr>
          <p:cNvCxnSpPr/>
          <p:nvPr userDrawn="1"/>
        </p:nvCxnSpPr>
        <p:spPr>
          <a:xfrm>
            <a:off x="632147" y="3433666"/>
            <a:ext cx="7182249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619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E876-1869-4742-8FEB-BADAC016FC21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Massachusetts Trial Court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BDC7-D85D-4689-9BD3-21A4A4580B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986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E876-1869-4742-8FEB-BADAC016FC21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Massachusetts Trial Court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BDC7-D85D-4689-9BD3-21A4A4580B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000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1219" y="365128"/>
            <a:ext cx="7173179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Title of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1219" y="1825625"/>
            <a:ext cx="3403943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4721" y="1825625"/>
            <a:ext cx="3412678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>
          <a:xfrm>
            <a:off x="629842" y="6356353"/>
            <a:ext cx="2057375" cy="365125"/>
          </a:xfrm>
        </p:spPr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85190" y="6356353"/>
            <a:ext cx="2890158" cy="365125"/>
          </a:xfrm>
        </p:spPr>
        <p:txBody>
          <a:bodyPr/>
          <a:lstStyle/>
          <a:p>
            <a:r>
              <a:rPr lang="en-US" dirty="0"/>
              <a:t>Massachusetts Trial Court</a:t>
            </a:r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73323" y="6356353"/>
            <a:ext cx="2041075" cy="365125"/>
          </a:xfrm>
        </p:spPr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629842" y="1690691"/>
            <a:ext cx="7177559" cy="9331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43000">
                  <a:schemeClr val="accent1">
                    <a:lumMod val="45000"/>
                    <a:lumOff val="55000"/>
                  </a:schemeClr>
                </a:gs>
                <a:gs pos="100000">
                  <a:schemeClr val="accent1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53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Massachusetts Trial Court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72B896-6D73-408D-8D84-E3017C715365}"/>
              </a:ext>
            </a:extLst>
          </p:cNvPr>
          <p:cNvCxnSpPr/>
          <p:nvPr userDrawn="1"/>
        </p:nvCxnSpPr>
        <p:spPr>
          <a:xfrm>
            <a:off x="629842" y="1690691"/>
            <a:ext cx="7177559" cy="9331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43000">
                  <a:schemeClr val="accent1">
                    <a:lumMod val="45000"/>
                    <a:lumOff val="55000"/>
                  </a:schemeClr>
                </a:gs>
                <a:gs pos="100000">
                  <a:schemeClr val="accent1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999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Massachusetts Trial Court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E327F1-3AE6-451E-893B-1F9B0A67020E}"/>
              </a:ext>
            </a:extLst>
          </p:cNvPr>
          <p:cNvCxnSpPr/>
          <p:nvPr userDrawn="1"/>
        </p:nvCxnSpPr>
        <p:spPr>
          <a:xfrm>
            <a:off x="623889" y="3890865"/>
            <a:ext cx="7190509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10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Massachusetts Trial Court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BD4F4D-A8FA-4A3A-9321-5000CF1276AC}"/>
              </a:ext>
            </a:extLst>
          </p:cNvPr>
          <p:cNvCxnSpPr/>
          <p:nvPr userDrawn="1"/>
        </p:nvCxnSpPr>
        <p:spPr>
          <a:xfrm>
            <a:off x="629842" y="1690691"/>
            <a:ext cx="7177559" cy="9331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43000">
                  <a:schemeClr val="accent1">
                    <a:lumMod val="45000"/>
                    <a:lumOff val="55000"/>
                  </a:schemeClr>
                </a:gs>
                <a:gs pos="100000">
                  <a:schemeClr val="accent1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851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Massachusetts Trial Court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339CE4-E861-4233-8D1F-7EA6C25A1B44}"/>
              </a:ext>
            </a:extLst>
          </p:cNvPr>
          <p:cNvCxnSpPr/>
          <p:nvPr userDrawn="1"/>
        </p:nvCxnSpPr>
        <p:spPr>
          <a:xfrm>
            <a:off x="629842" y="1681166"/>
            <a:ext cx="7177559" cy="9331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43000">
                  <a:schemeClr val="accent1">
                    <a:lumMod val="45000"/>
                    <a:lumOff val="55000"/>
                  </a:schemeClr>
                </a:gs>
                <a:gs pos="100000">
                  <a:schemeClr val="accent1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565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Massachusetts Trial Court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3EDB0B0-FFED-4FC6-9344-5A47D7C384C3}"/>
              </a:ext>
            </a:extLst>
          </p:cNvPr>
          <p:cNvCxnSpPr/>
          <p:nvPr userDrawn="1"/>
        </p:nvCxnSpPr>
        <p:spPr>
          <a:xfrm>
            <a:off x="629842" y="1690691"/>
            <a:ext cx="7177559" cy="9331"/>
          </a:xfrm>
          <a:prstGeom prst="line">
            <a:avLst/>
          </a:prstGeom>
          <a:ln w="381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43000">
                  <a:schemeClr val="accent1">
                    <a:lumMod val="45000"/>
                    <a:lumOff val="55000"/>
                  </a:schemeClr>
                </a:gs>
                <a:gs pos="100000">
                  <a:schemeClr val="accent1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2452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Massachusetts Trial Court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5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Massachusetts Trial Court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51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E876-1869-4742-8FEB-BADAC016FC21}" type="datetimeFigureOut">
              <a:rPr lang="en-US" smtClean="0"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Massachusetts Trial Court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BDC7-D85D-4689-9BD3-21A4A4580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76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2E876-1869-4742-8FEB-BADAC016FC21}" type="datetimeFigureOut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Massachusetts Trial Court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1BDC7-D85D-4689-9BD3-21A4A4580B2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1EFBFAA-4775-413B-AE46-85DDBD5E90A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632" y="136524"/>
            <a:ext cx="1150187" cy="1179782"/>
          </a:xfrm>
          <a:prstGeom prst="rect">
            <a:avLst/>
          </a:prstGeom>
          <a:effectLst>
            <a:outerShdw blurRad="63500" dist="63500" dir="2700000" algn="tl" rotWithShape="0">
              <a:schemeClr val="accent5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3835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mbria Math" panose="02040503050406030204" pitchFamily="18" charset="0"/>
          <a:ea typeface="Cambria Math" panose="02040503050406030204" pitchFamily="18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mbria Math" panose="02040503050406030204" pitchFamily="18" charset="0"/>
          <a:ea typeface="Cambria Math" panose="02040503050406030204" pitchFamily="18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mbria Math" panose="02040503050406030204" pitchFamily="18" charset="0"/>
          <a:ea typeface="Cambria Math" panose="02040503050406030204" pitchFamily="18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mbria Math" panose="02040503050406030204" pitchFamily="18" charset="0"/>
          <a:ea typeface="Cambria Math" panose="02040503050406030204" pitchFamily="18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mbria Math" panose="02040503050406030204" pitchFamily="18" charset="0"/>
          <a:ea typeface="Cambria Math" panose="02040503050406030204" pitchFamily="18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Office of Access to Justice and Court User Experience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04A783-A218-2B19-CE34-DBEF4AFE59A5}"/>
              </a:ext>
            </a:extLst>
          </p:cNvPr>
          <p:cNvSpPr txBox="1"/>
          <p:nvPr/>
        </p:nvSpPr>
        <p:spPr>
          <a:xfrm>
            <a:off x="492332" y="2068890"/>
            <a:ext cx="5233986" cy="39087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US" sz="2400" b="1" dirty="0"/>
              <a:t>Vision</a:t>
            </a:r>
          </a:p>
          <a:p>
            <a:r>
              <a:rPr lang="en-US" sz="2800" dirty="0"/>
              <a:t>The A2J Office acts as a court-wide information resource for A2J-related needs. It works in collaboration with Trial Court departments and external stakeholders on programs and initiatives designed to enhance access to justice for court users.</a:t>
            </a:r>
            <a:endParaRPr lang="en-US" sz="2400" dirty="0">
              <a:ea typeface="Calibri"/>
              <a:cs typeface="Calibri"/>
            </a:endParaRPr>
          </a:p>
        </p:txBody>
      </p:sp>
      <p:pic>
        <p:nvPicPr>
          <p:cNvPr id="4" name="Content Placeholder 6" descr="A picture containing text, watching, dark, night sky&#10;&#10;Description automatically generated">
            <a:extLst>
              <a:ext uri="{FF2B5EF4-FFF2-40B4-BE49-F238E27FC236}">
                <a16:creationId xmlns:a16="http://schemas.microsoft.com/office/drawing/2014/main" id="{86B4C07C-44E4-686B-B73E-F7D8BE799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677" y="1971837"/>
            <a:ext cx="2705942" cy="202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70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B7DEA-D4AE-B450-B967-E60E447A5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Office of Access to Justice and Court User Experience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CF7DE-A7B8-0D85-177A-FA618883E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Strengthening the Court User Experience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Amplifying Resources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Enhancing Accessibility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Improving Forms and Self-Help</a:t>
            </a:r>
          </a:p>
          <a:p>
            <a:pPr marL="457200" lvl="1" indent="0">
              <a:buNone/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060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AB7E2-AE30-D431-290E-38DE82876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Forms and Self-Help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C745B-D0C1-1BF1-F6C5-D0D543AB1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4698CE-0470-9E51-93E5-52F598831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80" y="1778759"/>
            <a:ext cx="8356840" cy="471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06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OTC">
      <a:dk1>
        <a:srgbClr val="002060"/>
      </a:dk1>
      <a:lt1>
        <a:sysClr val="window" lastClr="FFFFFF"/>
      </a:lt1>
      <a:dk2>
        <a:srgbClr val="7F7F7F"/>
      </a:dk2>
      <a:lt2>
        <a:srgbClr val="D3D3D3"/>
      </a:lt2>
      <a:accent1>
        <a:srgbClr val="E5A425"/>
      </a:accent1>
      <a:accent2>
        <a:srgbClr val="F5E3A5"/>
      </a:accent2>
      <a:accent3>
        <a:srgbClr val="ECCA53"/>
      </a:accent3>
      <a:accent4>
        <a:srgbClr val="AF8C13"/>
      </a:accent4>
      <a:accent5>
        <a:srgbClr val="1F2E5C"/>
      </a:accent5>
      <a:accent6>
        <a:srgbClr val="30468C"/>
      </a:accent6>
      <a:hlink>
        <a:srgbClr val="A9B6E1"/>
      </a:hlink>
      <a:folHlink>
        <a:srgbClr val="090D19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1104</TotalTime>
  <Words>75</Words>
  <Application>Microsoft Office PowerPoint</Application>
  <PresentationFormat>On-screen Show (4:3)</PresentationFormat>
  <Paragraphs>14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Cambria</vt:lpstr>
      <vt:lpstr>Cambria Math</vt:lpstr>
      <vt:lpstr>Office Theme</vt:lpstr>
      <vt:lpstr>Office of Access to Justice and Court User Experience</vt:lpstr>
      <vt:lpstr>Office of Access to Justice and Court User Experience</vt:lpstr>
      <vt:lpstr>Forms and Self-Help</vt:lpstr>
    </vt:vector>
  </TitlesOfParts>
  <Company>AOTC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christine.lamont</dc:creator>
  <cp:lastModifiedBy>Emily F Deines</cp:lastModifiedBy>
  <cp:revision>36</cp:revision>
  <cp:lastPrinted>2024-12-02T14:20:11Z</cp:lastPrinted>
  <dcterms:created xsi:type="dcterms:W3CDTF">2019-08-22T13:02:45Z</dcterms:created>
  <dcterms:modified xsi:type="dcterms:W3CDTF">2025-11-14T20:13:40Z</dcterms:modified>
</cp:coreProperties>
</file>